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329" r:id="rId4"/>
    <p:sldId id="330" r:id="rId5"/>
    <p:sldId id="331" r:id="rId6"/>
    <p:sldId id="292" r:id="rId7"/>
    <p:sldId id="257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3" r:id="rId32"/>
    <p:sldId id="283" r:id="rId33"/>
    <p:sldId id="284" r:id="rId34"/>
    <p:sldId id="285" r:id="rId35"/>
    <p:sldId id="289" r:id="rId36"/>
    <p:sldId id="286" r:id="rId37"/>
    <p:sldId id="287" r:id="rId38"/>
    <p:sldId id="290" r:id="rId39"/>
    <p:sldId id="288" r:id="rId40"/>
    <p:sldId id="291" r:id="rId41"/>
    <p:sldId id="271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281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251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869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473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214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165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979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7263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59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365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47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DBB7-0707-45C6-A4E3-5D6F73755E2A}" type="datetimeFigureOut">
              <a:rPr lang="es-MX" smtClean="0"/>
              <a:t>15/06/2017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6A935-4D2D-48C8-844E-FB8DF13146F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414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2475706"/>
          </a:xfrm>
        </p:spPr>
        <p:txBody>
          <a:bodyPr/>
          <a:lstStyle/>
          <a:p>
            <a:r>
              <a:rPr lang="es-MX" dirty="0" err="1" smtClean="0">
                <a:solidFill>
                  <a:srgbClr val="7030A0"/>
                </a:solidFill>
                <a:latin typeface="Arial Black" panose="020B0A04020102020204" pitchFamily="34" charset="0"/>
              </a:rPr>
              <a:t>Let’s</a:t>
            </a:r>
            <a:r>
              <a:rPr lang="es-MX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 </a:t>
            </a:r>
            <a:r>
              <a:rPr lang="es-MX" dirty="0" err="1" smtClean="0">
                <a:solidFill>
                  <a:srgbClr val="7030A0"/>
                </a:solidFill>
                <a:latin typeface="Arial Black" panose="020B0A04020102020204" pitchFamily="34" charset="0"/>
              </a:rPr>
              <a:t>Celebrate</a:t>
            </a:r>
            <a:endParaRPr lang="es-MX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029"/>
            <a:ext cx="9144000" cy="3526971"/>
          </a:xfrm>
          <a:prstGeom prst="rect">
            <a:avLst/>
          </a:prstGeom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1939612"/>
            <a:ext cx="7344816" cy="1418749"/>
          </a:xfrm>
        </p:spPr>
        <p:txBody>
          <a:bodyPr>
            <a:normAutofit/>
          </a:bodyPr>
          <a:lstStyle/>
          <a:p>
            <a:r>
              <a:rPr lang="es-MX" dirty="0" err="1" smtClean="0">
                <a:solidFill>
                  <a:srgbClr val="92D050"/>
                </a:solidFill>
              </a:rPr>
              <a:t>Invitations</a:t>
            </a:r>
            <a:r>
              <a:rPr lang="es-MX" dirty="0" smtClean="0">
                <a:solidFill>
                  <a:srgbClr val="92D050"/>
                </a:solidFill>
              </a:rPr>
              <a:t>, </a:t>
            </a:r>
            <a:r>
              <a:rPr lang="es-MX" dirty="0" err="1" smtClean="0">
                <a:solidFill>
                  <a:srgbClr val="92D050"/>
                </a:solidFill>
              </a:rPr>
              <a:t>using</a:t>
            </a:r>
            <a:r>
              <a:rPr lang="es-MX" dirty="0" smtClean="0">
                <a:solidFill>
                  <a:srgbClr val="92D050"/>
                </a:solidFill>
              </a:rPr>
              <a:t> Modal </a:t>
            </a:r>
            <a:r>
              <a:rPr lang="es-MX" dirty="0" err="1" smtClean="0">
                <a:solidFill>
                  <a:srgbClr val="92D050"/>
                </a:solidFill>
              </a:rPr>
              <a:t>Auxiliaries</a:t>
            </a:r>
            <a:endParaRPr lang="es-MX" dirty="0">
              <a:solidFill>
                <a:srgbClr val="92D050"/>
              </a:solidFill>
            </a:endParaRPr>
          </a:p>
          <a:p>
            <a:r>
              <a:rPr lang="es-MX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Teacher</a:t>
            </a:r>
            <a:r>
              <a:rPr lang="es-MX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Ms. </a:t>
            </a:r>
            <a:r>
              <a:rPr lang="es-MX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Chiquete</a:t>
            </a:r>
            <a:endParaRPr lang="es-MX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6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Get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presents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12" y="2924944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lang="es-MX" sz="88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together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6438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5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50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25" y="2780928"/>
            <a:ext cx="3228950" cy="32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Throw</a:t>
            </a:r>
            <a:r>
              <a:rPr lang="es-MX" sz="8800" b="1" dirty="0" smtClean="0">
                <a:solidFill>
                  <a:srgbClr val="FF0000"/>
                </a:solidFill>
              </a:rPr>
              <a:t> a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13" y="2190706"/>
            <a:ext cx="3927373" cy="44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Host a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10" y="2420888"/>
            <a:ext cx="5534380" cy="3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3165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time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32" y="2204864"/>
            <a:ext cx="5796136" cy="38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4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0113" y="47667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FF00"/>
                </a:solidFill>
              </a:rPr>
              <a:t>Invite</a:t>
            </a:r>
            <a:endParaRPr lang="es-MX" sz="8800" b="1" dirty="0">
              <a:solidFill>
                <a:srgbClr val="00FF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53" y="1844824"/>
            <a:ext cx="3526831" cy="3526831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60113" y="5311877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Invitation</a:t>
            </a:r>
            <a:endParaRPr lang="es-MX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8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5">
                    <a:lumMod val="75000"/>
                  </a:schemeClr>
                </a:solidFill>
              </a:rPr>
              <a:t>Plan a </a:t>
            </a:r>
            <a:r>
              <a:rPr lang="es-MX" sz="8800" b="1" dirty="0" err="1" smtClean="0">
                <a:solidFill>
                  <a:schemeClr val="accent5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2662428"/>
            <a:ext cx="4333448" cy="32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4">
                    <a:lumMod val="50000"/>
                  </a:schemeClr>
                </a:solidFill>
              </a:rPr>
              <a:t>A rave</a:t>
            </a:r>
            <a:endParaRPr lang="es-MX" sz="8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10" y="2780928"/>
            <a:ext cx="44629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FF9900"/>
                </a:solidFill>
              </a:rPr>
              <a:t>wild / </a:t>
            </a:r>
            <a:r>
              <a:rPr lang="es-MX" sz="8800" b="1" dirty="0" err="1" smtClean="0">
                <a:solidFill>
                  <a:srgbClr val="FF9900"/>
                </a:solidFill>
              </a:rPr>
              <a:t>rowdy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2060848"/>
            <a:ext cx="5857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Modal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A</a:t>
            </a:r>
            <a:r>
              <a:rPr lang="es-MX" sz="6000" b="1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uxiliarie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</a:t>
            </a:r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to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make</a:t>
            </a:r>
            <a:r>
              <a:rPr lang="es-MX" sz="6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s-MX" sz="6000" dirty="0" err="1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requests</a:t>
            </a:r>
            <a:endParaRPr lang="es-MX" sz="60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 smtClean="0"/>
              <a:t>Teacher</a:t>
            </a:r>
            <a:r>
              <a:rPr lang="es-MX" dirty="0" smtClean="0"/>
              <a:t> Ms. </a:t>
            </a:r>
            <a:r>
              <a:rPr lang="es-MX" dirty="0" err="1" smtClean="0"/>
              <a:t>Chiquete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101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Birthday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girl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boy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5" y="2420888"/>
            <a:ext cx="4119733" cy="349000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Spotlights</a:t>
            </a:r>
            <a:r>
              <a:rPr lang="es-MX" sz="8800" b="1" dirty="0">
                <a:solidFill>
                  <a:srgbClr val="7030A0"/>
                </a:solidFill>
              </a:rPr>
              <a:t> </a:t>
            </a:r>
            <a:r>
              <a:rPr lang="es-MX" sz="8800" b="1" dirty="0" smtClean="0">
                <a:solidFill>
                  <a:srgbClr val="7030A0"/>
                </a:solidFill>
              </a:rPr>
              <a:t>/light show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384400"/>
            <a:ext cx="6228184" cy="38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1622960"/>
            <a:ext cx="7308304" cy="4870463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gifts</a:t>
            </a:r>
            <a:endParaRPr lang="es-MX" sz="8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guest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8" b="-27898"/>
          <a:stretch/>
        </p:blipFill>
        <p:spPr>
          <a:xfrm>
            <a:off x="2411760" y="2834145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buddies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564903"/>
            <a:ext cx="60007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bachelor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5" y="2492896"/>
            <a:ext cx="5067829" cy="34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5212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50000"/>
                  </a:schemeClr>
                </a:solidFill>
              </a:rPr>
              <a:t>Groom / Bride</a:t>
            </a:r>
            <a:endParaRPr lang="es-MX" sz="8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56" y="2348880"/>
            <a:ext cx="4039096" cy="40390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48880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Football</a:t>
            </a:r>
            <a:r>
              <a:rPr lang="es-MX" sz="8800" b="1" dirty="0" smtClean="0">
                <a:solidFill>
                  <a:srgbClr val="00B050"/>
                </a:solidFill>
              </a:rPr>
              <a:t> (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r>
              <a:rPr lang="es-MX" sz="8800" b="1" dirty="0" smtClean="0">
                <a:solidFill>
                  <a:srgbClr val="00B050"/>
                </a:solidFill>
              </a:rPr>
              <a:t>)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92865"/>
            <a:ext cx="4876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Pregnant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r>
              <a:rPr lang="es-MX" sz="8800" b="1" dirty="0" smtClean="0">
                <a:solidFill>
                  <a:srgbClr val="FF0066"/>
                </a:solidFill>
              </a:rPr>
              <a:t> to be</a:t>
            </a: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Expectant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9" t="37473" r="24398"/>
          <a:stretch/>
        </p:blipFill>
        <p:spPr>
          <a:xfrm>
            <a:off x="3671276" y="2924944"/>
            <a:ext cx="1801091" cy="2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Howsewarming</a:t>
            </a:r>
            <a:endParaRPr lang="es-MX" sz="8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96952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3880" y="1412776"/>
            <a:ext cx="8229600" cy="854968"/>
          </a:xfrm>
        </p:spPr>
        <p:txBody>
          <a:bodyPr/>
          <a:lstStyle/>
          <a:p>
            <a:r>
              <a:rPr lang="es-MX" b="1" dirty="0" smtClean="0"/>
              <a:t>Can - </a:t>
            </a:r>
            <a:r>
              <a:rPr lang="es-MX" b="1" dirty="0" err="1" smtClean="0"/>
              <a:t>Could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8206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dirty="0" smtClean="0"/>
              <a:t>Modal </a:t>
            </a:r>
            <a:r>
              <a:rPr lang="es-MX" dirty="0" err="1" smtClean="0"/>
              <a:t>verbs</a:t>
            </a:r>
            <a:r>
              <a:rPr lang="es-MX" dirty="0" smtClean="0"/>
              <a:t> are </a:t>
            </a:r>
            <a:r>
              <a:rPr lang="es-MX" dirty="0" err="1" smtClean="0"/>
              <a:t>used</a:t>
            </a:r>
            <a:r>
              <a:rPr lang="es-MX" dirty="0" smtClean="0"/>
              <a:t> in English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polite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471767" y="2457497"/>
            <a:ext cx="800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Can and </a:t>
            </a:r>
            <a:r>
              <a:rPr lang="es-MX" dirty="0" err="1" smtClean="0"/>
              <a:t>could</a:t>
            </a:r>
            <a:r>
              <a:rPr lang="es-MX" dirty="0" smtClean="0"/>
              <a:t> are modal </a:t>
            </a:r>
            <a:r>
              <a:rPr lang="es-MX" dirty="0" err="1" smtClean="0"/>
              <a:t>verbs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46856" y="3212976"/>
            <a:ext cx="8229600" cy="998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/>
              <a:t>Can – </a:t>
            </a:r>
            <a:r>
              <a:rPr lang="es-MX" sz="3600" dirty="0" err="1" smtClean="0"/>
              <a:t>Could</a:t>
            </a:r>
            <a:r>
              <a:rPr lang="es-MX" sz="3600" dirty="0"/>
              <a:t> </a:t>
            </a:r>
            <a:r>
              <a:rPr lang="es-MX" sz="3600" dirty="0" smtClean="0"/>
              <a:t>+ </a:t>
            </a:r>
            <a:r>
              <a:rPr lang="es-MX" sz="3600" dirty="0" err="1" smtClean="0"/>
              <a:t>subject</a:t>
            </a:r>
            <a:r>
              <a:rPr lang="es-MX" sz="3600" dirty="0" smtClean="0"/>
              <a:t> + </a:t>
            </a:r>
            <a:r>
              <a:rPr lang="es-MX" sz="3600" smtClean="0"/>
              <a:t>verb+complement </a:t>
            </a:r>
            <a:r>
              <a:rPr lang="es-MX" sz="3600" dirty="0" smtClean="0"/>
              <a:t>?</a:t>
            </a:r>
            <a:endParaRPr lang="es-MX" sz="3600" dirty="0"/>
          </a:p>
        </p:txBody>
      </p:sp>
      <p:sp>
        <p:nvSpPr>
          <p:cNvPr id="6" name="5 CuadroTexto"/>
          <p:cNvSpPr txBox="1"/>
          <p:nvPr/>
        </p:nvSpPr>
        <p:spPr>
          <a:xfrm>
            <a:off x="698135" y="4246209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smtClean="0">
                <a:solidFill>
                  <a:srgbClr val="FF0000"/>
                </a:solidFill>
              </a:rPr>
              <a:t>Can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pass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salt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please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Could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bring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your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book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tomorrow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184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50"/>
                </a:solidFill>
              </a:rPr>
              <a:t>Block 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204864"/>
            <a:ext cx="5940152" cy="3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1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Surprise</a:t>
            </a:r>
            <a:r>
              <a:rPr lang="es-MX" sz="8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8" y="2132856"/>
            <a:ext cx="60864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Baby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shower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53" y="2748492"/>
            <a:ext cx="4569693" cy="30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9900"/>
                </a:solidFill>
              </a:rPr>
              <a:t>Family</a:t>
            </a:r>
            <a:r>
              <a:rPr lang="es-MX" sz="8800" b="1" dirty="0" smtClean="0">
                <a:solidFill>
                  <a:srgbClr val="FF9900"/>
                </a:solidFill>
              </a:rPr>
              <a:t> </a:t>
            </a:r>
            <a:r>
              <a:rPr lang="es-MX" sz="8800" b="1" dirty="0" err="1" smtClean="0">
                <a:solidFill>
                  <a:srgbClr val="FF9900"/>
                </a:solidFill>
              </a:rPr>
              <a:t>reunion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53" y="692696"/>
            <a:ext cx="320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50000"/>
                  </a:schemeClr>
                </a:solidFill>
              </a:rPr>
              <a:t>barbecue</a:t>
            </a:r>
            <a:endParaRPr lang="es-MX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40" y="2619756"/>
            <a:ext cx="4099520" cy="2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36104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1">
                    <a:lumMod val="50000"/>
                  </a:schemeClr>
                </a:solidFill>
              </a:rPr>
              <a:t>Wedding</a:t>
            </a:r>
            <a:endParaRPr lang="es-MX" sz="8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348880"/>
            <a:ext cx="7020272" cy="27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Bachelor</a:t>
            </a: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69" y="2564904"/>
            <a:ext cx="612648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Slumber</a:t>
            </a:r>
            <a:r>
              <a:rPr lang="es-MX" sz="8800" b="1" dirty="0" smtClean="0">
                <a:solidFill>
                  <a:srgbClr val="FFC000"/>
                </a:solidFill>
              </a:rPr>
              <a:t> </a:t>
            </a:r>
            <a:r>
              <a:rPr lang="es-MX" sz="8800" b="1" dirty="0" err="1" smtClean="0">
                <a:solidFill>
                  <a:srgbClr val="FFC000"/>
                </a:solidFill>
              </a:rPr>
              <a:t>party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564904"/>
            <a:ext cx="4533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043055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Go</a:t>
            </a:r>
            <a:r>
              <a:rPr lang="es-MX" sz="8800" b="1" dirty="0" smtClean="0">
                <a:solidFill>
                  <a:srgbClr val="FF0000"/>
                </a:solidFill>
              </a:rPr>
              <a:t> to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0"/>
          <a:stretch/>
        </p:blipFill>
        <p:spPr>
          <a:xfrm>
            <a:off x="1967880" y="1988840"/>
            <a:ext cx="5208240" cy="3054215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609600" y="744488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800" b="1" smtClean="0"/>
              <a:t>Go out to a disco</a:t>
            </a:r>
            <a:endParaRPr lang="es-MX" sz="8800" b="1" dirty="0"/>
          </a:p>
        </p:txBody>
      </p:sp>
    </p:spTree>
    <p:extLst>
      <p:ext uri="{BB962C8B-B14F-4D97-AF65-F5344CB8AC3E}">
        <p14:creationId xmlns:p14="http://schemas.microsoft.com/office/powerpoint/2010/main" val="1400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3167" y="481181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Birthday</a:t>
            </a:r>
            <a:r>
              <a:rPr lang="es-MX" sz="8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67" y="836712"/>
            <a:ext cx="317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1767" y="908720"/>
            <a:ext cx="8229600" cy="1143000"/>
          </a:xfrm>
        </p:spPr>
        <p:txBody>
          <a:bodyPr/>
          <a:lstStyle/>
          <a:p>
            <a:r>
              <a:rPr lang="es-MX" b="1" dirty="0" err="1" smtClean="0"/>
              <a:t>Would</a:t>
            </a:r>
            <a:r>
              <a:rPr lang="es-MX" b="1" dirty="0" smtClean="0"/>
              <a:t> / </a:t>
            </a:r>
            <a:r>
              <a:rPr lang="es-MX" b="1" dirty="0" err="1" smtClean="0"/>
              <a:t>Will</a:t>
            </a:r>
            <a:endParaRPr lang="es-MX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728401" y="22861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Would</a:t>
            </a:r>
            <a:r>
              <a:rPr lang="es-MX" dirty="0" smtClean="0"/>
              <a:t> / </a:t>
            </a:r>
            <a:r>
              <a:rPr lang="es-MX" dirty="0" err="1" smtClean="0"/>
              <a:t>Will</a:t>
            </a:r>
            <a:r>
              <a:rPr lang="es-MX" dirty="0" smtClean="0"/>
              <a:t>  are </a:t>
            </a:r>
            <a:r>
              <a:rPr lang="es-MX" dirty="0" err="1" smtClean="0"/>
              <a:t>also</a:t>
            </a:r>
            <a:r>
              <a:rPr lang="es-MX" dirty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make</a:t>
            </a:r>
            <a:r>
              <a:rPr lang="es-MX" dirty="0" smtClean="0"/>
              <a:t> </a:t>
            </a:r>
            <a:r>
              <a:rPr lang="es-MX" dirty="0" err="1" smtClean="0"/>
              <a:t>requests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29491" y="2663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 err="1" smtClean="0"/>
              <a:t>Would</a:t>
            </a:r>
            <a:r>
              <a:rPr lang="es-MX" sz="3200" dirty="0" smtClean="0"/>
              <a:t>/</a:t>
            </a:r>
            <a:r>
              <a:rPr lang="es-MX" sz="3200" dirty="0" err="1" smtClean="0"/>
              <a:t>Will</a:t>
            </a:r>
            <a:r>
              <a:rPr lang="es-MX" sz="3200" dirty="0" smtClean="0"/>
              <a:t> + </a:t>
            </a:r>
            <a:r>
              <a:rPr lang="es-MX" sz="3200" dirty="0" err="1" smtClean="0"/>
              <a:t>subject</a:t>
            </a:r>
            <a:r>
              <a:rPr lang="es-MX" sz="3200" dirty="0" smtClean="0"/>
              <a:t> + </a:t>
            </a:r>
            <a:r>
              <a:rPr lang="es-MX" sz="3200" dirty="0" err="1" smtClean="0"/>
              <a:t>verb</a:t>
            </a:r>
            <a:r>
              <a:rPr lang="es-MX" sz="3200" dirty="0" smtClean="0"/>
              <a:t> + </a:t>
            </a:r>
            <a:r>
              <a:rPr lang="es-MX" sz="3200" dirty="0" err="1" smtClean="0"/>
              <a:t>complement</a:t>
            </a:r>
            <a:r>
              <a:rPr lang="es-MX" sz="3200" dirty="0" smtClean="0"/>
              <a:t>?</a:t>
            </a:r>
            <a:endParaRPr lang="es-MX" sz="3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71599" y="4149080"/>
            <a:ext cx="751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err="1" smtClean="0">
                <a:solidFill>
                  <a:srgbClr val="FF0000"/>
                </a:solidFill>
              </a:rPr>
              <a:t>Would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like</a:t>
            </a:r>
            <a:r>
              <a:rPr lang="es-MX" b="1" dirty="0" smtClean="0">
                <a:solidFill>
                  <a:srgbClr val="FF0000"/>
                </a:solidFill>
              </a:rPr>
              <a:t> to </a:t>
            </a:r>
            <a:r>
              <a:rPr lang="es-MX" b="1" dirty="0" err="1" smtClean="0">
                <a:solidFill>
                  <a:srgbClr val="FF0000"/>
                </a:solidFill>
              </a:rPr>
              <a:t>call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later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Will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you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lend</a:t>
            </a:r>
            <a:r>
              <a:rPr lang="es-MX" b="1" dirty="0" smtClean="0">
                <a:solidFill>
                  <a:srgbClr val="FF0000"/>
                </a:solidFill>
              </a:rPr>
              <a:t> me </a:t>
            </a:r>
            <a:r>
              <a:rPr lang="es-MX" b="1" dirty="0" err="1" smtClean="0">
                <a:solidFill>
                  <a:srgbClr val="FF0000"/>
                </a:solidFill>
              </a:rPr>
              <a:t>some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money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0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4389698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Quinceañera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2" y="1340768"/>
            <a:ext cx="2231881" cy="3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Repeat</a:t>
            </a:r>
            <a: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</a:t>
            </a:r>
            <a: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es-MX" sz="66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vocabulary</a:t>
            </a:r>
            <a:endParaRPr lang="es-MX" sz="6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4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2264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F0"/>
                </a:solidFill>
              </a:rPr>
              <a:t>A host</a:t>
            </a:r>
            <a:endParaRPr lang="es-MX" sz="8800" b="1" dirty="0">
              <a:solidFill>
                <a:srgbClr val="00B0F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51" y="2492896"/>
            <a:ext cx="5076056" cy="3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Celebrate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00" y="2875944"/>
            <a:ext cx="3897200" cy="25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880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Celebration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2276872"/>
            <a:ext cx="6804248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Get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presents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12" y="2924944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lang="es-MX" sz="88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together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6438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50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50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25" y="2780928"/>
            <a:ext cx="3228950" cy="32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9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Throw</a:t>
            </a:r>
            <a:r>
              <a:rPr lang="es-MX" sz="8800" b="1" dirty="0" smtClean="0">
                <a:solidFill>
                  <a:srgbClr val="FF0000"/>
                </a:solidFill>
              </a:rPr>
              <a:t> a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13" y="2190706"/>
            <a:ext cx="3927373" cy="44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1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Host a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10" y="2420888"/>
            <a:ext cx="5534380" cy="36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1767" y="908720"/>
            <a:ext cx="8229600" cy="1143000"/>
          </a:xfrm>
        </p:spPr>
        <p:txBody>
          <a:bodyPr/>
          <a:lstStyle/>
          <a:p>
            <a:r>
              <a:rPr lang="es-MX" b="1" dirty="0" err="1" smtClean="0">
                <a:solidFill>
                  <a:schemeClr val="tx2">
                    <a:lumMod val="75000"/>
                  </a:schemeClr>
                </a:solidFill>
              </a:rPr>
              <a:t>May</a:t>
            </a:r>
            <a:endParaRPr lang="es-MX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28401" y="228616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May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to </a:t>
            </a:r>
            <a:r>
              <a:rPr lang="es-MX" dirty="0" err="1" smtClean="0"/>
              <a:t>ask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permission</a:t>
            </a:r>
            <a:r>
              <a:rPr lang="es-MX" dirty="0" smtClean="0"/>
              <a:t>. </a:t>
            </a:r>
            <a:r>
              <a:rPr lang="es-MX" dirty="0" err="1" smtClean="0"/>
              <a:t>Here</a:t>
            </a:r>
            <a:r>
              <a:rPr lang="es-MX" dirty="0" smtClean="0"/>
              <a:t> </a:t>
            </a:r>
            <a:r>
              <a:rPr lang="es-MX" dirty="0" err="1" smtClean="0"/>
              <a:t>is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structure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29491" y="26635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 err="1" smtClean="0"/>
              <a:t>May</a:t>
            </a:r>
            <a:r>
              <a:rPr lang="es-MX" sz="3200" b="1" dirty="0" smtClean="0"/>
              <a:t> </a:t>
            </a:r>
            <a:r>
              <a:rPr lang="es-MX" sz="3200" dirty="0" smtClean="0"/>
              <a:t>+ </a:t>
            </a:r>
            <a:r>
              <a:rPr lang="es-MX" sz="3200" dirty="0" err="1" smtClean="0"/>
              <a:t>Subject</a:t>
            </a:r>
            <a:r>
              <a:rPr lang="es-MX" sz="3200" dirty="0" smtClean="0"/>
              <a:t> + </a:t>
            </a:r>
            <a:r>
              <a:rPr lang="es-MX" sz="3200" b="1" dirty="0" err="1" smtClean="0">
                <a:solidFill>
                  <a:schemeClr val="tx2">
                    <a:lumMod val="75000"/>
                  </a:schemeClr>
                </a:solidFill>
              </a:rPr>
              <a:t>verb</a:t>
            </a:r>
            <a:r>
              <a:rPr lang="es-MX" sz="3200" dirty="0" smtClean="0"/>
              <a:t> + </a:t>
            </a:r>
            <a:r>
              <a:rPr lang="es-MX" sz="3200" dirty="0" err="1" smtClean="0"/>
              <a:t>complement</a:t>
            </a:r>
            <a:r>
              <a:rPr lang="es-MX" sz="3200" dirty="0" smtClean="0"/>
              <a:t>?</a:t>
            </a:r>
            <a:endParaRPr lang="es-MX" sz="3200" dirty="0"/>
          </a:p>
        </p:txBody>
      </p:sp>
      <p:sp>
        <p:nvSpPr>
          <p:cNvPr id="6" name="5 CuadroTexto"/>
          <p:cNvSpPr txBox="1"/>
          <p:nvPr/>
        </p:nvSpPr>
        <p:spPr>
          <a:xfrm>
            <a:off x="971599" y="3882380"/>
            <a:ext cx="751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dirty="0" err="1" smtClean="0"/>
              <a:t>Examples</a:t>
            </a:r>
            <a:r>
              <a:rPr lang="es-MX" dirty="0" smtClean="0"/>
              <a:t>:  </a:t>
            </a:r>
            <a:r>
              <a:rPr lang="es-MX" b="1" dirty="0" err="1" smtClean="0">
                <a:solidFill>
                  <a:srgbClr val="FF0000"/>
                </a:solidFill>
              </a:rPr>
              <a:t>May</a:t>
            </a:r>
            <a:r>
              <a:rPr lang="es-MX" b="1" dirty="0" smtClean="0">
                <a:solidFill>
                  <a:srgbClr val="FF0000"/>
                </a:solidFill>
              </a:rPr>
              <a:t> I </a:t>
            </a:r>
            <a:r>
              <a:rPr lang="es-MX" b="1" dirty="0" err="1" smtClean="0">
                <a:solidFill>
                  <a:srgbClr val="FF0000"/>
                </a:solidFill>
              </a:rPr>
              <a:t>go</a:t>
            </a:r>
            <a:r>
              <a:rPr lang="es-MX" b="1" dirty="0" smtClean="0">
                <a:solidFill>
                  <a:srgbClr val="FF0000"/>
                </a:solidFill>
              </a:rPr>
              <a:t> to </a:t>
            </a:r>
            <a:r>
              <a:rPr lang="es-MX" b="1" dirty="0" err="1" smtClean="0">
                <a:solidFill>
                  <a:srgbClr val="FF0000"/>
                </a:solidFill>
              </a:rPr>
              <a:t>the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bathroom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s-MX" b="1" dirty="0" smtClean="0">
                <a:solidFill>
                  <a:srgbClr val="FF0000"/>
                </a:solidFill>
              </a:rPr>
              <a:t>		</a:t>
            </a:r>
            <a:r>
              <a:rPr lang="es-MX" b="1" dirty="0" err="1" smtClean="0">
                <a:solidFill>
                  <a:srgbClr val="FF0000"/>
                </a:solidFill>
              </a:rPr>
              <a:t>May</a:t>
            </a:r>
            <a:r>
              <a:rPr lang="es-MX" b="1" dirty="0" smtClean="0">
                <a:solidFill>
                  <a:srgbClr val="FF0000"/>
                </a:solidFill>
              </a:rPr>
              <a:t> I </a:t>
            </a:r>
            <a:r>
              <a:rPr lang="es-MX" b="1" dirty="0" err="1" smtClean="0">
                <a:solidFill>
                  <a:srgbClr val="FF0000"/>
                </a:solidFill>
              </a:rPr>
              <a:t>go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out</a:t>
            </a:r>
            <a:r>
              <a:rPr lang="es-MX" b="1" dirty="0" smtClean="0">
                <a:solidFill>
                  <a:srgbClr val="FF0000"/>
                </a:solidFill>
              </a:rPr>
              <a:t> </a:t>
            </a:r>
            <a:r>
              <a:rPr lang="es-MX" b="1" dirty="0" err="1" smtClean="0">
                <a:solidFill>
                  <a:srgbClr val="FF0000"/>
                </a:solidFill>
              </a:rPr>
              <a:t>for</a:t>
            </a:r>
            <a:r>
              <a:rPr lang="es-MX" b="1" dirty="0" smtClean="0">
                <a:solidFill>
                  <a:srgbClr val="FF0000"/>
                </a:solidFill>
              </a:rPr>
              <a:t> a </a:t>
            </a:r>
            <a:r>
              <a:rPr lang="es-MX" b="1" dirty="0" err="1" smtClean="0">
                <a:solidFill>
                  <a:srgbClr val="FF0000"/>
                </a:solidFill>
              </a:rPr>
              <a:t>moment</a:t>
            </a:r>
            <a:r>
              <a:rPr lang="es-MX" b="1" dirty="0" smtClean="0">
                <a:solidFill>
                  <a:srgbClr val="FF0000"/>
                </a:solidFill>
              </a:rPr>
              <a:t>?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73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3165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time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32" y="2204864"/>
            <a:ext cx="5796136" cy="38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0113" y="47667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FF00"/>
                </a:solidFill>
              </a:rPr>
              <a:t>Invite</a:t>
            </a:r>
            <a:endParaRPr lang="es-MX" sz="8800" b="1" dirty="0">
              <a:solidFill>
                <a:srgbClr val="00FF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53" y="1844824"/>
            <a:ext cx="3526831" cy="3526831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460113" y="5311877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Invitation</a:t>
            </a:r>
            <a:endParaRPr lang="es-MX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73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5">
                    <a:lumMod val="75000"/>
                  </a:schemeClr>
                </a:solidFill>
              </a:rPr>
              <a:t>Plan a </a:t>
            </a:r>
            <a:r>
              <a:rPr lang="es-MX" sz="8800" b="1" dirty="0" err="1" smtClean="0">
                <a:solidFill>
                  <a:schemeClr val="accent5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6" y="2662428"/>
            <a:ext cx="4333448" cy="32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4">
                    <a:lumMod val="50000"/>
                  </a:schemeClr>
                </a:solidFill>
              </a:rPr>
              <a:t>A rave</a:t>
            </a:r>
            <a:endParaRPr lang="es-MX" sz="8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10" y="2780928"/>
            <a:ext cx="44629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FF9900"/>
                </a:solidFill>
              </a:rPr>
              <a:t>wild / </a:t>
            </a:r>
            <a:r>
              <a:rPr lang="es-MX" sz="8800" b="1" dirty="0" err="1" smtClean="0">
                <a:solidFill>
                  <a:srgbClr val="FF9900"/>
                </a:solidFill>
              </a:rPr>
              <a:t>rowdy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2060848"/>
            <a:ext cx="5857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Birthday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girl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boy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5" y="2420888"/>
            <a:ext cx="4119733" cy="349000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36912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Spotlights</a:t>
            </a:r>
            <a:r>
              <a:rPr lang="es-MX" sz="8800" b="1" dirty="0">
                <a:solidFill>
                  <a:srgbClr val="7030A0"/>
                </a:solidFill>
              </a:rPr>
              <a:t> </a:t>
            </a:r>
            <a:r>
              <a:rPr lang="es-MX" sz="8800" b="1" dirty="0" smtClean="0">
                <a:solidFill>
                  <a:srgbClr val="7030A0"/>
                </a:solidFill>
              </a:rPr>
              <a:t>/light show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384400"/>
            <a:ext cx="6228184" cy="38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8" y="1622960"/>
            <a:ext cx="7308304" cy="4870463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Gifts</a:t>
            </a:r>
            <a:endParaRPr lang="es-MX" sz="8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50000"/>
                  </a:schemeClr>
                </a:solidFill>
              </a:rPr>
              <a:t>Guest</a:t>
            </a:r>
            <a:endParaRPr lang="es-MX" sz="8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8" b="-27898"/>
          <a:stretch/>
        </p:blipFill>
        <p:spPr>
          <a:xfrm>
            <a:off x="2411760" y="2834145"/>
            <a:ext cx="432048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3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Buddies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2564903"/>
            <a:ext cx="60007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s-MX" sz="66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Vocabulary</a:t>
            </a:r>
            <a:endParaRPr lang="es-MX" sz="6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Bachelor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5" y="2492896"/>
            <a:ext cx="5067829" cy="34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52128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bg2">
                    <a:lumMod val="50000"/>
                  </a:schemeClr>
                </a:solidFill>
              </a:rPr>
              <a:t>Groom / Bride</a:t>
            </a:r>
            <a:endParaRPr lang="es-MX" sz="8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56" y="2348880"/>
            <a:ext cx="4039096" cy="40390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48880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00B050"/>
                </a:solidFill>
              </a:rPr>
              <a:t>Football</a:t>
            </a:r>
            <a:r>
              <a:rPr lang="es-MX" sz="8800" b="1" dirty="0" smtClean="0">
                <a:solidFill>
                  <a:srgbClr val="00B050"/>
                </a:solidFill>
              </a:rPr>
              <a:t> (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r>
              <a:rPr lang="es-MX" sz="8800" b="1" dirty="0" smtClean="0">
                <a:solidFill>
                  <a:srgbClr val="00B050"/>
                </a:solidFill>
              </a:rPr>
              <a:t>)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92865"/>
            <a:ext cx="4876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Pregnant</a:t>
            </a:r>
            <a:r>
              <a:rPr lang="es-MX" sz="8800" b="1" dirty="0" smtClean="0">
                <a:solidFill>
                  <a:srgbClr val="FF0066"/>
                </a:solidFill>
              </a:rPr>
              <a:t> /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r>
              <a:rPr lang="es-MX" sz="8800" b="1" dirty="0" smtClean="0">
                <a:solidFill>
                  <a:srgbClr val="FF0066"/>
                </a:solidFill>
              </a:rPr>
              <a:t> to be</a:t>
            </a: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66"/>
                </a:solidFill>
              </a:rPr>
              <a:t>Expectant</a:t>
            </a:r>
            <a:r>
              <a:rPr lang="es-MX" sz="8800" b="1" dirty="0" smtClean="0">
                <a:solidFill>
                  <a:srgbClr val="FF0066"/>
                </a:solidFill>
              </a:rPr>
              <a:t> </a:t>
            </a:r>
            <a:r>
              <a:rPr lang="es-MX" sz="8800" b="1" dirty="0" err="1" smtClean="0">
                <a:solidFill>
                  <a:srgbClr val="FF0066"/>
                </a:solidFill>
              </a:rPr>
              <a:t>mother</a:t>
            </a:r>
            <a:endParaRPr lang="es-MX" sz="8800" b="1" dirty="0">
              <a:solidFill>
                <a:srgbClr val="FF0066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9" t="37473" r="24398"/>
          <a:stretch/>
        </p:blipFill>
        <p:spPr>
          <a:xfrm>
            <a:off x="3671276" y="2924944"/>
            <a:ext cx="1801091" cy="25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Howsewarming</a:t>
            </a:r>
            <a:endParaRPr lang="es-MX" sz="8800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996952"/>
            <a:ext cx="4038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50"/>
                </a:solidFill>
              </a:rPr>
              <a:t>Block </a:t>
            </a:r>
            <a:r>
              <a:rPr lang="es-MX" sz="8800" b="1" dirty="0" err="1" smtClean="0">
                <a:solidFill>
                  <a:srgbClr val="00B050"/>
                </a:solidFill>
              </a:rPr>
              <a:t>party</a:t>
            </a:r>
            <a:endParaRPr lang="es-MX" sz="8800" b="1" dirty="0">
              <a:solidFill>
                <a:srgbClr val="00B05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204864"/>
            <a:ext cx="5940152" cy="3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Surprise</a:t>
            </a:r>
            <a:r>
              <a:rPr lang="es-MX" sz="8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tx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8" y="2132856"/>
            <a:ext cx="60864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Baby</a:t>
            </a: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shower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53" y="2748492"/>
            <a:ext cx="4569693" cy="30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9900"/>
                </a:solidFill>
              </a:rPr>
              <a:t>Family</a:t>
            </a:r>
            <a:r>
              <a:rPr lang="es-MX" sz="8800" b="1" dirty="0" smtClean="0">
                <a:solidFill>
                  <a:srgbClr val="FF9900"/>
                </a:solidFill>
              </a:rPr>
              <a:t> </a:t>
            </a:r>
            <a:r>
              <a:rPr lang="es-MX" sz="8800" b="1" dirty="0" err="1" smtClean="0">
                <a:solidFill>
                  <a:srgbClr val="FF9900"/>
                </a:solidFill>
              </a:rPr>
              <a:t>reunion</a:t>
            </a:r>
            <a:endParaRPr lang="es-MX" sz="8800" b="1" dirty="0">
              <a:solidFill>
                <a:srgbClr val="FF99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53" y="692696"/>
            <a:ext cx="3200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50000"/>
                  </a:schemeClr>
                </a:solidFill>
              </a:rPr>
              <a:t>barbecue</a:t>
            </a:r>
            <a:endParaRPr lang="es-MX" sz="8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40" y="2619756"/>
            <a:ext cx="4099520" cy="2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5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2264" y="9087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rgbClr val="00B0F0"/>
                </a:solidFill>
              </a:rPr>
              <a:t>A host</a:t>
            </a:r>
            <a:endParaRPr lang="es-MX" sz="8800" b="1" dirty="0">
              <a:solidFill>
                <a:srgbClr val="00B0F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51" y="2492896"/>
            <a:ext cx="5076056" cy="3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36104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1">
                    <a:lumMod val="50000"/>
                  </a:schemeClr>
                </a:solidFill>
              </a:rPr>
              <a:t>Wedding</a:t>
            </a:r>
            <a:endParaRPr lang="es-MX" sz="8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2348880"/>
            <a:ext cx="7020272" cy="27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Bachelor</a:t>
            </a:r>
            <a:r>
              <a:rPr lang="es-MX" sz="88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bg2">
                    <a:lumMod val="25000"/>
                  </a:schemeClr>
                </a:solidFill>
              </a:rPr>
              <a:t>party</a:t>
            </a:r>
            <a:endParaRPr lang="es-MX" sz="8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69" y="2564904"/>
            <a:ext cx="612648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C000"/>
                </a:solidFill>
              </a:rPr>
              <a:t>Slumber</a:t>
            </a:r>
            <a:r>
              <a:rPr lang="es-MX" sz="8800" b="1" dirty="0" smtClean="0">
                <a:solidFill>
                  <a:srgbClr val="FFC000"/>
                </a:solidFill>
              </a:rPr>
              <a:t> </a:t>
            </a:r>
            <a:r>
              <a:rPr lang="es-MX" sz="8800" b="1" dirty="0" err="1" smtClean="0">
                <a:solidFill>
                  <a:srgbClr val="FFC000"/>
                </a:solidFill>
              </a:rPr>
              <a:t>party</a:t>
            </a:r>
            <a:endParaRPr lang="es-MX" sz="8800" b="1" dirty="0">
              <a:solidFill>
                <a:srgbClr val="FFC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2564904"/>
            <a:ext cx="4533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5043055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FF0000"/>
                </a:solidFill>
              </a:rPr>
              <a:t>Go</a:t>
            </a:r>
            <a:r>
              <a:rPr lang="es-MX" sz="8800" b="1" dirty="0" smtClean="0">
                <a:solidFill>
                  <a:srgbClr val="FF0000"/>
                </a:solidFill>
              </a:rPr>
              <a:t> to </a:t>
            </a:r>
            <a:r>
              <a:rPr lang="es-MX" sz="8800" b="1" dirty="0" err="1" smtClean="0">
                <a:solidFill>
                  <a:srgbClr val="FF0000"/>
                </a:solidFill>
              </a:rPr>
              <a:t>party</a:t>
            </a:r>
            <a:endParaRPr lang="es-MX" sz="8800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0"/>
          <a:stretch/>
        </p:blipFill>
        <p:spPr>
          <a:xfrm>
            <a:off x="1967880" y="1988840"/>
            <a:ext cx="5208240" cy="3054215"/>
          </a:xfrm>
          <a:prstGeom prst="rect">
            <a:avLst/>
          </a:prstGeom>
        </p:spPr>
      </p:pic>
      <p:sp>
        <p:nvSpPr>
          <p:cNvPr id="4" name="2 Marcador de contenido"/>
          <p:cNvSpPr txBox="1">
            <a:spLocks/>
          </p:cNvSpPr>
          <p:nvPr/>
        </p:nvSpPr>
        <p:spPr>
          <a:xfrm>
            <a:off x="609600" y="744488"/>
            <a:ext cx="8229600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8800" b="1" smtClean="0"/>
              <a:t>Go out to a disco</a:t>
            </a:r>
            <a:endParaRPr lang="es-MX" sz="8800" b="1" dirty="0"/>
          </a:p>
        </p:txBody>
      </p:sp>
    </p:spTree>
    <p:extLst>
      <p:ext uri="{BB962C8B-B14F-4D97-AF65-F5344CB8AC3E}">
        <p14:creationId xmlns:p14="http://schemas.microsoft.com/office/powerpoint/2010/main" val="32584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3167" y="481181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Birthday</a:t>
            </a:r>
            <a:r>
              <a:rPr lang="es-MX" sz="8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67" y="836712"/>
            <a:ext cx="317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4389698"/>
            <a:ext cx="8229600" cy="161277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MX" sz="8800" b="1" dirty="0" smtClean="0">
                <a:solidFill>
                  <a:schemeClr val="accent2">
                    <a:lumMod val="75000"/>
                  </a:schemeClr>
                </a:solidFill>
              </a:rPr>
              <a:t>Quinceañera </a:t>
            </a:r>
            <a:r>
              <a:rPr lang="es-MX" sz="8800" b="1" dirty="0" err="1" smtClean="0">
                <a:solidFill>
                  <a:schemeClr val="accent2">
                    <a:lumMod val="75000"/>
                  </a:schemeClr>
                </a:solidFill>
              </a:rPr>
              <a:t>party</a:t>
            </a:r>
            <a:endParaRPr lang="es-MX" sz="8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22" y="1340768"/>
            <a:ext cx="2231881" cy="35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4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rgbClr val="7030A0"/>
                </a:solidFill>
              </a:rPr>
              <a:t>celebrate</a:t>
            </a:r>
            <a:endParaRPr lang="es-MX" sz="8800" b="1" dirty="0">
              <a:solidFill>
                <a:srgbClr val="7030A0"/>
              </a:solidFill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00" y="2875944"/>
            <a:ext cx="3897200" cy="25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880120"/>
            <a:ext cx="8229600" cy="161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b="1" dirty="0" err="1" smtClean="0">
                <a:solidFill>
                  <a:schemeClr val="accent6">
                    <a:lumMod val="75000"/>
                  </a:schemeClr>
                </a:solidFill>
              </a:rPr>
              <a:t>celebration</a:t>
            </a:r>
            <a:endParaRPr lang="es-MX" sz="8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6" y="2276872"/>
            <a:ext cx="6804248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306</Words>
  <Application>Microsoft Office PowerPoint</Application>
  <PresentationFormat>Presentación en pantalla (4:3)</PresentationFormat>
  <Paragraphs>99</Paragraphs>
  <Slides>75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76" baseType="lpstr">
      <vt:lpstr>Tema de Office</vt:lpstr>
      <vt:lpstr>Let’s Celebrate</vt:lpstr>
      <vt:lpstr>Modal Auxiliaries to make requests</vt:lpstr>
      <vt:lpstr>Can - Could</vt:lpstr>
      <vt:lpstr>Would / Will</vt:lpstr>
      <vt:lpstr>May</vt:lpstr>
      <vt:lpstr>Vocabulary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Repeat the vocabulary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Celebrate</dc:title>
  <dc:creator>Rosa Isela</dc:creator>
  <cp:lastModifiedBy>Rosa Isela</cp:lastModifiedBy>
  <cp:revision>15</cp:revision>
  <dcterms:created xsi:type="dcterms:W3CDTF">2015-06-25T15:53:08Z</dcterms:created>
  <dcterms:modified xsi:type="dcterms:W3CDTF">2017-06-15T18:57:28Z</dcterms:modified>
</cp:coreProperties>
</file>